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–Иван Арсентьев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ehu_presentation_templates_background_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913492" y="882033"/>
            <a:ext cx="8287513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6000">
                <a:solidFill>
                  <a:srgbClr val="FFFFFF"/>
                </a:solidFill>
              </a:defRPr>
            </a:pPr>
            <a:r>
              <a:t>Pragmatica Light 60 PT</a:t>
            </a:r>
          </a:p>
          <a:p>
            <a:pPr algn="r">
              <a:defRPr sz="6000">
                <a:solidFill>
                  <a:srgbClr val="FFFFFF"/>
                </a:solidFill>
              </a:defRPr>
            </a:pPr>
            <a:r>
              <a:t>Pragmatica Light</a:t>
            </a:r>
          </a:p>
          <a:p>
            <a:pPr algn="r">
              <a:defRPr sz="6000">
                <a:solidFill>
                  <a:srgbClr val="FFFFFF"/>
                </a:solidFill>
              </a:defRPr>
            </a:pPr>
            <a:r>
              <a:t>60 PT</a:t>
            </a:r>
          </a:p>
        </p:txBody>
      </p:sp>
      <p:sp>
        <p:nvSpPr>
          <p:cNvPr id="121" name="Shape 121"/>
          <p:cNvSpPr/>
          <p:nvPr/>
        </p:nvSpPr>
        <p:spPr>
          <a:xfrm>
            <a:off x="8418300" y="7635177"/>
            <a:ext cx="3782705" cy="124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PRAGMATICA</a:t>
            </a:r>
            <a:br/>
            <a:r>
              <a:t>LIGHT 60 PT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ehu_presentation_templates_background_-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5" y="0"/>
            <a:ext cx="1300057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3019" y="2720241"/>
            <a:ext cx="5473501" cy="431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245" y="4813150"/>
            <a:ext cx="4032802" cy="3177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9210" y="5136215"/>
            <a:ext cx="5355894" cy="422044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665817" y="646616"/>
            <a:ext cx="6384037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EC7573"/>
                </a:solidFill>
              </a:defRPr>
            </a:pPr>
            <a:r>
              <a:t>Pragmatica Light </a:t>
            </a:r>
          </a:p>
          <a:p>
            <a:pPr algn="l">
              <a:defRPr sz="6000">
                <a:solidFill>
                  <a:srgbClr val="EC7573"/>
                </a:solidFill>
              </a:defRPr>
            </a:pPr>
            <a:r>
              <a:t>RGB 236 117 115</a:t>
            </a:r>
          </a:p>
          <a:p>
            <a:pPr algn="l">
              <a:defRPr>
                <a:solidFill>
                  <a:srgbClr val="153B83"/>
                </a:solidFill>
              </a:defRPr>
            </a:pPr>
          </a:p>
          <a:p>
            <a:pPr algn="l">
              <a:defRPr>
                <a:solidFill>
                  <a:srgbClr val="153B83"/>
                </a:solidFill>
              </a:defRPr>
            </a:pPr>
            <a:r>
              <a:t>Pragmatica light 36 pt</a:t>
            </a:r>
          </a:p>
          <a:p>
            <a:pPr algn="l">
              <a:defRPr>
                <a:solidFill>
                  <a:srgbClr val="153B83"/>
                </a:solidFill>
              </a:defRPr>
            </a:pPr>
            <a:r>
              <a:t>RGB 21 59 131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ehu_presentation_templates_background_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5" y="-1"/>
            <a:ext cx="1300057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7996" y="4284971"/>
            <a:ext cx="4528808" cy="356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42" y="5010149"/>
            <a:ext cx="5355895" cy="4220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4394" y="1938274"/>
            <a:ext cx="5355896" cy="422044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665817" y="646616"/>
            <a:ext cx="6384037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EC7573"/>
                </a:solidFill>
              </a:defRPr>
            </a:pPr>
            <a:r>
              <a:t>Pragmatica Light </a:t>
            </a:r>
          </a:p>
          <a:p>
            <a:pPr algn="l">
              <a:defRPr sz="6000">
                <a:solidFill>
                  <a:srgbClr val="EC7573"/>
                </a:solidFill>
              </a:defRPr>
            </a:pPr>
            <a:r>
              <a:t>RGB 236 117 115</a:t>
            </a:r>
          </a:p>
          <a:p>
            <a:pPr algn="l">
              <a:defRPr>
                <a:solidFill>
                  <a:srgbClr val="153B83"/>
                </a:solidFill>
              </a:defRPr>
            </a:pPr>
          </a:p>
          <a:p>
            <a:pPr algn="l">
              <a:defRPr>
                <a:solidFill>
                  <a:srgbClr val="153B83"/>
                </a:solidFill>
              </a:defRPr>
            </a:pPr>
            <a:r>
              <a:t>Pragmatica light 36 pt</a:t>
            </a:r>
          </a:p>
          <a:p>
            <a:pPr algn="l">
              <a:defRPr>
                <a:solidFill>
                  <a:srgbClr val="153B83"/>
                </a:solidFill>
              </a:defRPr>
            </a:pPr>
            <a:r>
              <a:t>RGB 21 59 131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ehu_presentation_templates_background_-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5" y="0"/>
            <a:ext cx="1300057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65062" y="788517"/>
            <a:ext cx="3782705" cy="650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PRAGMATICA</a:t>
            </a:r>
            <a:br/>
            <a:r>
              <a:t>LIGHT 60 PT</a:t>
            </a:r>
            <a:br/>
            <a:br/>
            <a:r>
              <a:t>Former concerns: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insufficient excellence and loss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of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momentum</a:t>
            </a:r>
          </a:p>
        </p:txBody>
      </p:sp>
      <p:sp>
        <p:nvSpPr>
          <p:cNvPr id="174" name="Shape 174"/>
          <p:cNvSpPr/>
          <p:nvPr/>
        </p:nvSpPr>
        <p:spPr>
          <a:xfrm>
            <a:off x="6245814" y="788517"/>
            <a:ext cx="5773126" cy="817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PRAGMATICA MEDIUM 36 PT RGB 236 117 115</a:t>
            </a:r>
          </a:p>
          <a:p>
            <a:pPr>
              <a:defRPr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Text in Pragmatica Medium 24 pt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Procurement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Fixed asset management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Accounting policy implemented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Grant Thornton Baltics selected for 2 years to conduct audit of financial statements and of the budget implementationNew IT systems being installed through SIDA’s support 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max. (RGB 21 59 131)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ehu_presentation_templates_background_-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5" y="-1"/>
            <a:ext cx="1300057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8315320" y="788517"/>
            <a:ext cx="3782705" cy="650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cap="all">
                <a:solidFill>
                  <a:srgbClr val="153B83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PRAGMATICA</a:t>
            </a:r>
            <a:br/>
            <a:r>
              <a:t>LIGHT 60 PT</a:t>
            </a:r>
            <a:br/>
            <a:br/>
            <a:r>
              <a:t>Former concerns: </a:t>
            </a:r>
          </a:p>
          <a:p>
            <a:pPr algn="l">
              <a:defRPr cap="all">
                <a:solidFill>
                  <a:srgbClr val="153B83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</a:p>
          <a:p>
            <a:pPr algn="l">
              <a:defRPr cap="all">
                <a:solidFill>
                  <a:srgbClr val="153B83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insufficient excellence and loss </a:t>
            </a:r>
          </a:p>
          <a:p>
            <a:pPr algn="l">
              <a:defRPr cap="all">
                <a:solidFill>
                  <a:srgbClr val="153B83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of </a:t>
            </a:r>
          </a:p>
          <a:p>
            <a:pPr algn="l">
              <a:defRPr cap="all">
                <a:solidFill>
                  <a:srgbClr val="153B83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momentum</a:t>
            </a:r>
          </a:p>
        </p:txBody>
      </p:sp>
      <p:sp>
        <p:nvSpPr>
          <p:cNvPr id="178" name="Shape 178"/>
          <p:cNvSpPr/>
          <p:nvPr/>
        </p:nvSpPr>
        <p:spPr>
          <a:xfrm>
            <a:off x="636193" y="788517"/>
            <a:ext cx="5773126" cy="817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PRAGMATICA MEDIUM 36 PT RGB 236 117 115</a:t>
            </a:r>
          </a:p>
          <a:p>
            <a:pPr>
              <a:defRPr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Text in Pragmatica Medium 24 pt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Procurement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Fixed asset management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Accounting policy implemented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Grant Thornton Baltics selected for 2 years to conduct audit of financial statements and of the budget implementationNew IT systems being installed through SIDA’s support 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max. (RGB 21 59 131)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tumblr_ogwhf5n5fR1r4ui36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6627" y="-346873"/>
            <a:ext cx="13258054" cy="10447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ehu_presentation_templates_background_-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5" y="-1"/>
            <a:ext cx="1300057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665817" y="664391"/>
            <a:ext cx="8075677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153B83"/>
                </a:solidFill>
              </a:defRPr>
            </a:pPr>
            <a:r>
              <a:t>Pragmatica Light 60 pt</a:t>
            </a:r>
          </a:p>
          <a:p>
            <a:pPr algn="l">
              <a:defRPr sz="6000">
                <a:solidFill>
                  <a:srgbClr val="153B83"/>
                </a:solidFill>
              </a:defRPr>
            </a:pPr>
            <a:r>
              <a:t>RGB 21 59 131</a:t>
            </a:r>
          </a:p>
        </p:txBody>
      </p:sp>
      <p:sp>
        <p:nvSpPr>
          <p:cNvPr id="183" name="Shape 183"/>
          <p:cNvSpPr/>
          <p:nvPr/>
        </p:nvSpPr>
        <p:spPr>
          <a:xfrm>
            <a:off x="665817" y="8448261"/>
            <a:ext cx="72732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60 pt RGB 21 59 131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umblr_ogwhf5n5fR1r4ui36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6627" y="-346873"/>
            <a:ext cx="13258054" cy="10447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ehu_presentation_templates_background_-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3913492" y="882033"/>
            <a:ext cx="8287513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6000">
                <a:solidFill>
                  <a:srgbClr val="FFFFFF"/>
                </a:solidFill>
              </a:defRPr>
            </a:pPr>
            <a:r>
              <a:t>Pragmatica Light 60 PT</a:t>
            </a:r>
          </a:p>
          <a:p>
            <a:pPr algn="r">
              <a:defRPr sz="6000">
                <a:solidFill>
                  <a:srgbClr val="FFFFFF"/>
                </a:solidFill>
              </a:defRPr>
            </a:pPr>
            <a:r>
              <a:t>Pragmatica Light</a:t>
            </a:r>
          </a:p>
          <a:p>
            <a:pPr algn="r">
              <a:defRPr sz="6000">
                <a:solidFill>
                  <a:srgbClr val="FFFFFF"/>
                </a:solidFill>
              </a:defRPr>
            </a:pPr>
            <a:r>
              <a:t>60 PT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ehu_presentation_templates_background_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1713040" y="788517"/>
            <a:ext cx="8918488" cy="817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PRAGMATICA MEDIUM 36 PT</a:t>
            </a:r>
          </a:p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RGB 236 117 115</a:t>
            </a:r>
          </a:p>
          <a:p>
            <a:pPr>
              <a:defRPr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Text in Pragmatica Medium 24 pt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Procurement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Fixed asset management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Accounting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Grant Thornton Baltics selected for 2 years to conduct audit of financial statements and of the budget implementation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Procedures to maintain continuous follow-up for University leadership regarding cash-flow and implementation of audit recommendations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New IT systems being installed through SIDA’s support 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max. (RGB 21 59 131)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ehu_presentation_templates_background_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665817" y="622214"/>
            <a:ext cx="8287513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EC7573"/>
                </a:solidFill>
              </a:defRPr>
            </a:pPr>
            <a:r>
              <a:t>Pragmatica Light 60 PT</a:t>
            </a:r>
          </a:p>
          <a:p>
            <a:pPr algn="l">
              <a:defRPr sz="6000">
                <a:solidFill>
                  <a:srgbClr val="EC7573"/>
                </a:solidFill>
              </a:defRPr>
            </a:pPr>
            <a:r>
              <a:t>RGB 236 117 115</a:t>
            </a:r>
          </a:p>
        </p:txBody>
      </p:sp>
      <p:pic>
        <p:nvPicPr>
          <p:cNvPr id="132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909" y="4291852"/>
            <a:ext cx="3657581" cy="2882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7267" y="4291852"/>
            <a:ext cx="3657581" cy="2882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6125" y="6190311"/>
            <a:ext cx="3657581" cy="2882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016" y="1848213"/>
            <a:ext cx="3657581" cy="2882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9774" y="5810713"/>
            <a:ext cx="3657580" cy="288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tumblr_ogwhf5n5fR1r4ui36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1962" y="3069169"/>
            <a:ext cx="3657581" cy="2882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ehu_presentation_templates_background_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913492" y="882033"/>
            <a:ext cx="8287513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6000">
                <a:solidFill>
                  <a:srgbClr val="FFFFFF"/>
                </a:solidFill>
              </a:defRPr>
            </a:pPr>
            <a:r>
              <a:t>Pragmatica Light 60 PT</a:t>
            </a:r>
          </a:p>
          <a:p>
            <a:pPr algn="r">
              <a:defRPr sz="6000">
                <a:solidFill>
                  <a:srgbClr val="FFFFFF"/>
                </a:solidFill>
              </a:defRPr>
            </a:pPr>
            <a:r>
              <a:t>Pragmatica Light</a:t>
            </a:r>
          </a:p>
          <a:p>
            <a:pPr algn="r">
              <a:defRPr sz="6000">
                <a:solidFill>
                  <a:srgbClr val="FFFFFF"/>
                </a:solidFill>
              </a:defRPr>
            </a:pPr>
            <a:r>
              <a:t>60 PT</a:t>
            </a:r>
          </a:p>
        </p:txBody>
      </p:sp>
      <p:sp>
        <p:nvSpPr>
          <p:cNvPr id="141" name="Shape 141"/>
          <p:cNvSpPr/>
          <p:nvPr/>
        </p:nvSpPr>
        <p:spPr>
          <a:xfrm>
            <a:off x="741976" y="4977358"/>
            <a:ext cx="7889420" cy="124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cap="all">
                <a:solidFill>
                  <a:srgbClr val="194F95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lvl1pPr>
          </a:lstStyle>
          <a:p>
            <a:pPr/>
            <a:r>
              <a:t>PRAGMATICA LIGHT 60 PT LIGHT 60 PT LIGHT 60 PT LIGHT 60 PT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ehu_presentation_templates_background_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5064841" y="788517"/>
            <a:ext cx="6986227" cy="817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PRAGMATICA MEDIUM 36 PT</a:t>
            </a:r>
          </a:p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RGB 236 117 115</a:t>
            </a:r>
          </a:p>
          <a:p>
            <a:pPr>
              <a:defRPr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Text in Pragmatica Medium 24 pt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Procurement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Fixed asset management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Accounting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Grant Thornton Baltics selected for 2 years to conduct audit of financial statements and of the budget implementation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Procedures to maintain continuous follow-up for University leadership regarding cash-flow and implementation of audit recommendations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New IT systems being installed through SIDA’s support 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max. (RGB 21 59 131)</a:t>
            </a:r>
          </a:p>
        </p:txBody>
      </p:sp>
      <p:sp>
        <p:nvSpPr>
          <p:cNvPr id="145" name="Shape 145"/>
          <p:cNvSpPr/>
          <p:nvPr/>
        </p:nvSpPr>
        <p:spPr>
          <a:xfrm>
            <a:off x="5992749" y="4679950"/>
            <a:ext cx="1273302" cy="647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46" name="Shape 146"/>
          <p:cNvSpPr/>
          <p:nvPr/>
        </p:nvSpPr>
        <p:spPr>
          <a:xfrm>
            <a:off x="384062" y="788517"/>
            <a:ext cx="3782705" cy="650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PRAGMATICA</a:t>
            </a:r>
            <a:br/>
            <a:r>
              <a:t>LIGHT 60 PT</a:t>
            </a:r>
            <a:br/>
            <a:br/>
            <a:r>
              <a:t>Former concerns: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insufficient excellence and loss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of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momentum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ehu_presentation_templates_background_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064841" y="788517"/>
            <a:ext cx="6986227" cy="817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PRAGMATICA MEDIUM 36 PT</a:t>
            </a:r>
          </a:p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RGB 236 117 115</a:t>
            </a:r>
          </a:p>
          <a:p>
            <a:pPr>
              <a:defRPr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Text in Pragmatica Medium 24 pt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Procurement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Fixed asset management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Accounting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Grant Thornton Baltics selected for 2 years to conduct audit of financial statements and of the budget implementation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Procedures to maintain continuous follow-up for University leadership regarding cash-flow and implementation of audit recommendations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New IT systems being installed through SIDA’s support 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max. (RGB 21 59 131)</a:t>
            </a:r>
          </a:p>
        </p:txBody>
      </p:sp>
      <p:sp>
        <p:nvSpPr>
          <p:cNvPr id="150" name="Shape 150"/>
          <p:cNvSpPr/>
          <p:nvPr/>
        </p:nvSpPr>
        <p:spPr>
          <a:xfrm>
            <a:off x="384062" y="788517"/>
            <a:ext cx="3782705" cy="650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PRAGMATICA</a:t>
            </a:r>
            <a:br/>
            <a:r>
              <a:t>LIGHT 60 PT</a:t>
            </a:r>
            <a:br/>
            <a:br/>
            <a:r>
              <a:t>Former concerns: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insufficient excellence and loss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of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momentum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ehu_presentation_templates_background_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5" y="0"/>
            <a:ext cx="1300057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5064841" y="788517"/>
            <a:ext cx="6986227" cy="817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PRAGMATICA MEDIUM 36 PT</a:t>
            </a:r>
          </a:p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RGB 236 117 115</a:t>
            </a:r>
          </a:p>
          <a:p>
            <a:pPr>
              <a:defRPr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Text in Pragmatica Medium 24 pt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Procurement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Fixed asset management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Accounting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Grant Thornton Baltics selected for 2 years to conduct audit of financial statements and of the budget implementation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Procedures to maintain continuous follow-up for University leadership regarding cash-flow and implementation of audit recommendations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New IT systems being installed through SIDA’s support 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max. (RGB 21 59 131)</a:t>
            </a:r>
          </a:p>
        </p:txBody>
      </p:sp>
      <p:sp>
        <p:nvSpPr>
          <p:cNvPr id="154" name="Shape 154"/>
          <p:cNvSpPr/>
          <p:nvPr/>
        </p:nvSpPr>
        <p:spPr>
          <a:xfrm>
            <a:off x="384062" y="788517"/>
            <a:ext cx="3782705" cy="650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PRAGMATICA</a:t>
            </a:r>
            <a:br/>
            <a:r>
              <a:t>LIGHT 60 PT</a:t>
            </a:r>
            <a:br/>
            <a:br/>
            <a:r>
              <a:t>Former concerns: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insufficient excellence and loss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of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momentum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ehu_presentation_templates_background_-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5" y="-1"/>
            <a:ext cx="1300057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5064841" y="788517"/>
            <a:ext cx="6986227" cy="817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PRAGMATICA MEDIUM 36 PT</a:t>
            </a:r>
          </a:p>
          <a:p>
            <a:pPr algn="l">
              <a:defRPr>
                <a:solidFill>
                  <a:srgbClr val="F28B86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RGB 236 117 115</a:t>
            </a:r>
          </a:p>
          <a:p>
            <a:pPr>
              <a:defRPr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Text in Pragmatica Medium 24 pt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Procurement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Fixed asset management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Accounting policy implemented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Grant Thornton Baltics selected for 2 years to conduct audit of financial statements and of the budget implementation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- Procedures to maintain continuous follow-up for University leadership regarding cash-flow and implementation of audit recommendations</a:t>
            </a:r>
          </a:p>
          <a:p>
            <a:pPr marL="296333" indent="-296333" algn="l">
              <a:buSzPct val="75000"/>
              <a:buChar char="-"/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New IT systems being installed through SIDA’s support </a:t>
            </a: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</a:p>
          <a:p>
            <a:pPr algn="l">
              <a:defRPr sz="2400">
                <a:solidFill>
                  <a:srgbClr val="153B83"/>
                </a:solidFill>
                <a:latin typeface="Pragmatica Medium"/>
                <a:ea typeface="Pragmatica Medium"/>
                <a:cs typeface="Pragmatica Medium"/>
                <a:sym typeface="Pragmatica Medium"/>
              </a:defRPr>
            </a:pPr>
            <a:r>
              <a:t>max. (RGB 21 59 131)</a:t>
            </a:r>
          </a:p>
        </p:txBody>
      </p:sp>
      <p:sp>
        <p:nvSpPr>
          <p:cNvPr id="158" name="Shape 158"/>
          <p:cNvSpPr/>
          <p:nvPr/>
        </p:nvSpPr>
        <p:spPr>
          <a:xfrm>
            <a:off x="384062" y="788517"/>
            <a:ext cx="3782705" cy="650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PRAGMATICA</a:t>
            </a:r>
            <a:br/>
            <a:r>
              <a:t>LIGHT 60 PT</a:t>
            </a:r>
            <a:br/>
            <a:br/>
            <a:r>
              <a:t>Former concerns: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insufficient excellence and loss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of </a:t>
            </a:r>
          </a:p>
          <a:p>
            <a:pPr algn="l">
              <a:defRPr cap="all">
                <a:solidFill>
                  <a:srgbClr val="FFFFFF"/>
                </a:solidFill>
                <a:latin typeface="Pragmatica Light"/>
                <a:ea typeface="Pragmatica Light"/>
                <a:cs typeface="Pragmatica Light"/>
                <a:sym typeface="Pragmatica Light"/>
              </a:defRPr>
            </a:pPr>
            <a:r>
              <a:t>momentum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